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media/audio2.bin" ContentType="audio/unknown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70" r:id="rId2"/>
    <p:sldId id="274" r:id="rId3"/>
    <p:sldId id="275" r:id="rId4"/>
    <p:sldId id="269" r:id="rId5"/>
    <p:sldId id="271" r:id="rId6"/>
    <p:sldId id="272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9" autoAdjust="0"/>
    <p:restoredTop sz="94605" autoAdjust="0"/>
  </p:normalViewPr>
  <p:slideViewPr>
    <p:cSldViewPr snapToGrid="0" snapToObjects="1">
      <p:cViewPr varScale="1">
        <p:scale>
          <a:sx n="86" d="100"/>
          <a:sy n="86" d="100"/>
        </p:scale>
        <p:origin x="-1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311F36-6CC4-7C42-A308-86F1224A13CE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16CBEA-50B9-1D48-8E76-D99BADE22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Parenthetical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to document any external sources used within a document.  They direct the reader to the full bibliographic  citation used in the works cited page, located at the end of the document.</a:t>
            </a:r>
          </a:p>
          <a:p>
            <a:r>
              <a:rPr lang="en-US" dirty="0" smtClean="0"/>
              <a:t>In most cases parenthetical documentation consists of the author’s name and the specific page number for the information cited.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author’s last name and page number are placed in parenthesis in the text to give credit to the sources.</a:t>
            </a:r>
          </a:p>
          <a:p>
            <a:r>
              <a:rPr lang="en-US" dirty="0" smtClean="0"/>
              <a:t>If there is no page number, just write the author’s name in the parenthesis.</a:t>
            </a:r>
          </a:p>
          <a:p>
            <a:r>
              <a:rPr lang="en-US" dirty="0" smtClean="0"/>
              <a:t>If there is no author and no page number, write the title of the article in the parenthesis.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drinking age was lowered from the age of twenty-one, youth drinking would increase (“Drinking Age” 2)</a:t>
            </a:r>
          </a:p>
          <a:p>
            <a:r>
              <a:rPr lang="en-US" dirty="0" smtClean="0"/>
              <a:t>According to the article “Drinking Age,” car crashes are the leading cause of death….(2).</a:t>
            </a:r>
          </a:p>
          <a:p>
            <a:r>
              <a:rPr lang="en-US" dirty="0" smtClean="0"/>
              <a:t>…unintended pregnancy, crime, overdose and other substance use (</a:t>
            </a:r>
            <a:r>
              <a:rPr lang="en-US" dirty="0" err="1" smtClean="0"/>
              <a:t>Wechler</a:t>
            </a:r>
            <a:r>
              <a:rPr lang="en-US" dirty="0" smtClean="0"/>
              <a:t> and Nelson 2).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Parenthetical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417638"/>
            <a:ext cx="7847739" cy="5440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196" y="564361"/>
            <a:ext cx="6876604" cy="5909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71500"/>
            <a:ext cx="8382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762000"/>
          </a:xfrm>
        </p:spPr>
        <p:txBody>
          <a:bodyPr/>
          <a:lstStyle/>
          <a:p>
            <a:r>
              <a:rPr lang="en-US"/>
              <a:t>Type/MLA Format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590800" y="990600"/>
            <a:ext cx="4724400" cy="56388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000000"/>
                </a:solidFill>
              </a:rPr>
              <a:t>                                                                                              Student 1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Jane Student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Mr. Teacher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English 9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19 April 2002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	   Title of My Paper Belongs Here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      When producing an MLA style essay or paper, format and style are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 critical. Margins should be no more than one inch on all sides. There 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 are three acceptable fonts: Times New Roman, </a:t>
            </a:r>
            <a:r>
              <a:rPr lang="en-US" sz="1200">
                <a:solidFill>
                  <a:srgbClr val="000000"/>
                </a:solidFill>
                <a:latin typeface="Courier New" charset="0"/>
              </a:rPr>
              <a:t>Courier New</a:t>
            </a:r>
            <a:r>
              <a:rPr lang="en-US" sz="1200">
                <a:solidFill>
                  <a:srgbClr val="000000"/>
                </a:solidFill>
              </a:rPr>
              <a:t>,  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 and </a:t>
            </a:r>
            <a:r>
              <a:rPr lang="en-US" sz="1200">
                <a:solidFill>
                  <a:srgbClr val="000000"/>
                </a:solidFill>
                <a:latin typeface="Arial Unicode MS" charset="0"/>
              </a:rPr>
              <a:t>Arial</a:t>
            </a:r>
            <a:r>
              <a:rPr lang="en-US" sz="1200">
                <a:solidFill>
                  <a:srgbClr val="000000"/>
                </a:solidFill>
              </a:rPr>
              <a:t>. The only acceptable font size is 12. The entire essay must be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 double-spaced; there is never a time when extra spacing or single 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 spacing is needed. 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      There is no title page for an MLA paper. A very specific heading is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</a:t>
            </a:r>
          </a:p>
          <a:p>
            <a:endParaRPr lang="en-US" sz="1400">
              <a:solidFill>
                <a:srgbClr val="000000"/>
              </a:solidFill>
            </a:endParaRPr>
          </a:p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6096000" y="1066800"/>
            <a:ext cx="990600" cy="304800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4495800" y="990600"/>
            <a:ext cx="1295400" cy="457200"/>
          </a:xfrm>
          <a:prstGeom prst="rect">
            <a:avLst/>
          </a:prstGeom>
          <a:noFill/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srgbClr val="FF0000"/>
              </a:solidFill>
              <a:latin typeface="Tahoma" charset="0"/>
            </a:endParaRPr>
          </a:p>
          <a:p>
            <a:pPr algn="ctr"/>
            <a:r>
              <a:rPr lang="en-US" sz="1200" b="1">
                <a:solidFill>
                  <a:srgbClr val="FF0000"/>
                </a:solidFill>
                <a:latin typeface="Tahoma" charset="0"/>
              </a:rPr>
              <a:t>Running head</a:t>
            </a:r>
          </a:p>
          <a:p>
            <a:pPr algn="ctr"/>
            <a:r>
              <a:rPr lang="en-US" sz="1200" b="1">
                <a:solidFill>
                  <a:srgbClr val="FF0000"/>
                </a:solidFill>
                <a:latin typeface="Tahoma" charset="0"/>
              </a:rPr>
              <a:t>½” from top</a:t>
            </a:r>
            <a:r>
              <a:rPr lang="en-US" sz="1400">
                <a:solidFill>
                  <a:srgbClr val="FF0000"/>
                </a:solidFill>
                <a:latin typeface="Tahoma" charset="0"/>
              </a:rPr>
              <a:t> </a:t>
            </a:r>
          </a:p>
          <a:p>
            <a:pPr algn="ctr"/>
            <a:endParaRPr lang="en-US" sz="120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5791200" y="1219200"/>
            <a:ext cx="304800" cy="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7" name="AutoShape 9"/>
          <p:cNvSpPr>
            <a:spLocks noChangeArrowheads="1"/>
          </p:cNvSpPr>
          <p:nvPr/>
        </p:nvSpPr>
        <p:spPr bwMode="auto">
          <a:xfrm>
            <a:off x="2667000" y="1371600"/>
            <a:ext cx="1066800" cy="1524000"/>
          </a:xfrm>
          <a:prstGeom prst="roundRect">
            <a:avLst>
              <a:gd name="adj" fmla="val 16667"/>
            </a:avLst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3962400" y="1676400"/>
            <a:ext cx="1295400" cy="914400"/>
          </a:xfrm>
          <a:prstGeom prst="rect">
            <a:avLst/>
          </a:prstGeom>
          <a:noFill/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rgbClr val="FF0000"/>
                </a:solidFill>
                <a:latin typeface="Tahoma" charset="0"/>
              </a:rPr>
              <a:t>4 line heading:</a:t>
            </a:r>
          </a:p>
          <a:p>
            <a:pPr algn="ctr"/>
            <a:r>
              <a:rPr lang="en-US" sz="1200" b="1">
                <a:solidFill>
                  <a:srgbClr val="FF0000"/>
                </a:solidFill>
                <a:latin typeface="Tahoma" charset="0"/>
              </a:rPr>
              <a:t>Name/Teacher/</a:t>
            </a:r>
          </a:p>
          <a:p>
            <a:pPr algn="ctr"/>
            <a:r>
              <a:rPr lang="en-US" sz="1200" b="1">
                <a:solidFill>
                  <a:srgbClr val="FF0000"/>
                </a:solidFill>
                <a:latin typeface="Tahoma" charset="0"/>
              </a:rPr>
              <a:t>Class/Due Date/</a:t>
            </a:r>
          </a:p>
          <a:p>
            <a:pPr algn="ctr"/>
            <a:r>
              <a:rPr lang="en-US" sz="1200" b="1">
                <a:solidFill>
                  <a:srgbClr val="FF0000"/>
                </a:solidFill>
                <a:latin typeface="Tahoma" charset="0"/>
              </a:rPr>
              <a:t>double spaced/</a:t>
            </a:r>
          </a:p>
          <a:p>
            <a:pPr algn="ctr"/>
            <a:r>
              <a:rPr lang="en-US" sz="1200" b="1">
                <a:solidFill>
                  <a:srgbClr val="FF0000"/>
                </a:solidFill>
                <a:latin typeface="Tahoma" charset="0"/>
              </a:rPr>
              <a:t>1” margin</a:t>
            </a:r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3733800" y="2133600"/>
            <a:ext cx="228600" cy="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7467600" y="4191000"/>
            <a:ext cx="1219200" cy="7620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Tahoma" charset="0"/>
              </a:rPr>
              <a:t>Body: 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Tahoma" charset="0"/>
              </a:rPr>
              <a:t>12 point font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Tahoma" charset="0"/>
              </a:rPr>
              <a:t>double spaced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7086600" y="4572000"/>
            <a:ext cx="381000" cy="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2" name="AutoShape 14"/>
          <p:cNvSpPr>
            <a:spLocks noChangeArrowheads="1"/>
          </p:cNvSpPr>
          <p:nvPr/>
        </p:nvSpPr>
        <p:spPr bwMode="auto">
          <a:xfrm>
            <a:off x="3657600" y="2895600"/>
            <a:ext cx="2133600" cy="304800"/>
          </a:xfrm>
          <a:prstGeom prst="roundRect">
            <a:avLst>
              <a:gd name="adj" fmla="val 16667"/>
            </a:avLst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6172200" y="2895600"/>
            <a:ext cx="1219200" cy="3048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Tahoma" charset="0"/>
              </a:rPr>
              <a:t>Title: centered</a:t>
            </a:r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5791200" y="3048000"/>
            <a:ext cx="381000" cy="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4419600" y="5715000"/>
            <a:ext cx="990600" cy="5334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rgbClr val="FF0000"/>
                </a:solidFill>
                <a:latin typeface="Tahoma" charset="0"/>
              </a:rPr>
              <a:t>one inch</a:t>
            </a:r>
          </a:p>
          <a:p>
            <a:pPr algn="ctr"/>
            <a:r>
              <a:rPr lang="en-US" sz="1600">
                <a:solidFill>
                  <a:srgbClr val="FF0000"/>
                </a:solidFill>
                <a:latin typeface="Tahoma" charset="0"/>
              </a:rPr>
              <a:t>margins</a:t>
            </a:r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H="1">
            <a:off x="4876800" y="6248400"/>
            <a:ext cx="0" cy="3048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>
            <a:off x="5410200" y="6019800"/>
            <a:ext cx="304800" cy="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 flipH="1">
            <a:off x="4114800" y="6019800"/>
            <a:ext cx="304800" cy="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1752600" y="3124200"/>
            <a:ext cx="914400" cy="5334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Tahoma" charset="0"/>
              </a:rPr>
              <a:t>Indent 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Tahoma" charset="0"/>
              </a:rPr>
              <a:t>5 spaces</a:t>
            </a:r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>
            <a:off x="2667000" y="3352800"/>
            <a:ext cx="304800" cy="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Rectangle 25"/>
          <p:cNvSpPr>
            <a:spLocks noChangeArrowheads="1"/>
          </p:cNvSpPr>
          <p:nvPr/>
        </p:nvSpPr>
        <p:spPr bwMode="auto">
          <a:xfrm>
            <a:off x="1752600" y="5334000"/>
            <a:ext cx="914400" cy="5334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Tahoma" charset="0"/>
              </a:rPr>
              <a:t>Indent 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Tahoma" charset="0"/>
              </a:rPr>
              <a:t>5 spaces</a:t>
            </a:r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2667000" y="5562600"/>
            <a:ext cx="304800" cy="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  <p:bldP spid="58374" grpId="0" animBg="1" autoUpdateAnimBg="0"/>
      <p:bldP spid="58375" grpId="0" animBg="1"/>
      <p:bldP spid="58377" grpId="0" animBg="1"/>
      <p:bldP spid="58378" grpId="0" animBg="1" autoUpdateAnimBg="0"/>
      <p:bldP spid="58379" grpId="0" animBg="1"/>
      <p:bldP spid="58380" grpId="0" animBg="1" autoUpdateAnimBg="0"/>
      <p:bldP spid="58381" grpId="0" animBg="1"/>
      <p:bldP spid="58382" grpId="0" animBg="1"/>
      <p:bldP spid="58383" grpId="0" animBg="1" autoUpdateAnimBg="0"/>
      <p:bldP spid="58384" grpId="0" animBg="1"/>
      <p:bldP spid="58386" grpId="0" animBg="1"/>
      <p:bldP spid="58388" grpId="0" animBg="1"/>
      <p:bldP spid="58389" grpId="0" animBg="1"/>
      <p:bldP spid="58390" grpId="0" animBg="1"/>
      <p:bldP spid="58391" grpId="0" animBg="1"/>
      <p:bldP spid="58392" grpId="0" animBg="1"/>
      <p:bldP spid="58393" grpId="0" animBg="1"/>
      <p:bldP spid="583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676400" y="342900"/>
            <a:ext cx="5257800" cy="64770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2"/>
                </a:solidFill>
              </a:rPr>
              <a:t>                             </a:t>
            </a:r>
            <a:r>
              <a:rPr lang="en-US" sz="2000" dirty="0"/>
              <a:t>Works Cited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Austen, Jane. </a:t>
            </a:r>
            <a:r>
              <a:rPr lang="en-US" sz="2000" u="sng" dirty="0"/>
              <a:t>The Complete Novels</a:t>
            </a:r>
            <a:r>
              <a:rPr lang="en-US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  Oxford, New York: Oxford University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  Press, 1994.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“</a:t>
            </a:r>
            <a:r>
              <a:rPr lang="en-US" sz="2000" u="sng" dirty="0"/>
              <a:t>Elizabeth I</a:t>
            </a:r>
            <a:r>
              <a:rPr lang="en-US" sz="2000" dirty="0"/>
              <a:t>.” 2 Feb. 2002.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   &lt;http://www.springfield.k12.edu&gt;.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Jones, John. “Readers Read Reeds.”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   </a:t>
            </a:r>
            <a:r>
              <a:rPr lang="en-US" sz="2000" u="sng" dirty="0"/>
              <a:t>New York Times</a:t>
            </a:r>
            <a:r>
              <a:rPr lang="en-US" sz="2000" dirty="0"/>
              <a:t>. 26 May 2002: A 9.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“</a:t>
            </a:r>
            <a:r>
              <a:rPr lang="en-US" sz="2000" u="sng" dirty="0"/>
              <a:t>Queen Elizabeth I</a:t>
            </a:r>
            <a:r>
              <a:rPr lang="en-US" sz="2000" dirty="0"/>
              <a:t>.” 5 Jan. 2002.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   &lt;http://</a:t>
            </a:r>
            <a:r>
              <a:rPr lang="en-US" sz="2000" dirty="0" err="1"/>
              <a:t>www.geocities.com/eliz/royal</a:t>
            </a:r>
            <a:r>
              <a:rPr lang="en-US" sz="2000" dirty="0"/>
              <a:t>/&gt;.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Thornton, </a:t>
            </a:r>
            <a:r>
              <a:rPr lang="en-US" sz="2000" dirty="0" err="1"/>
              <a:t>William.</a:t>
            </a:r>
            <a:r>
              <a:rPr lang="en-US" sz="2000" u="sng" dirty="0" err="1"/>
              <a:t>Elizabethan</a:t>
            </a:r>
            <a:r>
              <a:rPr lang="en-US" sz="2000" u="sng" dirty="0"/>
              <a:t> Literature</a:t>
            </a:r>
            <a:r>
              <a:rPr lang="en-US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   New York, NY: Simon &amp; Schuster, Inc.,2001.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7086600" y="381000"/>
            <a:ext cx="1752600" cy="5334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Tahoma" charset="0"/>
              </a:rPr>
              <a:t>alphabetized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7315200" y="1066800"/>
            <a:ext cx="1219200" cy="10668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Tahoma" charset="0"/>
              </a:rPr>
              <a:t>double</a:t>
            </a:r>
          </a:p>
          <a:p>
            <a:pPr algn="ctr"/>
            <a:r>
              <a:rPr lang="en-US">
                <a:solidFill>
                  <a:srgbClr val="FF0000"/>
                </a:solidFill>
                <a:latin typeface="Tahoma" charset="0"/>
              </a:rPr>
              <a:t>spaced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5562600" y="990600"/>
            <a:ext cx="1752600" cy="609600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 flipV="1">
            <a:off x="5943600" y="1295400"/>
            <a:ext cx="1371600" cy="304800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3200400" y="1600200"/>
            <a:ext cx="4038600" cy="76200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381000" y="3886200"/>
            <a:ext cx="1143000" cy="11430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Tahoma" charset="0"/>
              </a:rPr>
              <a:t>reverse</a:t>
            </a:r>
          </a:p>
          <a:p>
            <a:pPr algn="ctr"/>
            <a:r>
              <a:rPr lang="en-US">
                <a:solidFill>
                  <a:srgbClr val="FF0000"/>
                </a:solidFill>
                <a:latin typeface="Tahoma" charset="0"/>
              </a:rPr>
              <a:t>indent</a:t>
            </a:r>
          </a:p>
        </p:txBody>
      </p:sp>
      <p:sp>
        <p:nvSpPr>
          <p:cNvPr id="49171" name="AutoShape 19"/>
          <p:cNvSpPr>
            <a:spLocks noChangeArrowheads="1"/>
          </p:cNvSpPr>
          <p:nvPr/>
        </p:nvSpPr>
        <p:spPr bwMode="auto">
          <a:xfrm>
            <a:off x="1752600" y="10668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3" name="AutoShape 21"/>
          <p:cNvSpPr>
            <a:spLocks noChangeArrowheads="1"/>
          </p:cNvSpPr>
          <p:nvPr/>
        </p:nvSpPr>
        <p:spPr bwMode="auto">
          <a:xfrm>
            <a:off x="1752600" y="15240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4" name="AutoShape 22"/>
          <p:cNvSpPr>
            <a:spLocks noChangeArrowheads="1"/>
          </p:cNvSpPr>
          <p:nvPr/>
        </p:nvSpPr>
        <p:spPr bwMode="auto">
          <a:xfrm>
            <a:off x="1752600" y="24384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5" name="AutoShape 23"/>
          <p:cNvSpPr>
            <a:spLocks noChangeArrowheads="1"/>
          </p:cNvSpPr>
          <p:nvPr/>
        </p:nvSpPr>
        <p:spPr bwMode="auto">
          <a:xfrm>
            <a:off x="1752600" y="34290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6" name="AutoShape 2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391400" y="5410200"/>
            <a:ext cx="1143000" cy="1143000"/>
          </a:xfrm>
          <a:prstGeom prst="leftArrow">
            <a:avLst>
              <a:gd name="adj1" fmla="val 56389"/>
              <a:gd name="adj2" fmla="val 4625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ahoma" charset="0"/>
              </a:rPr>
              <a:t>Back to </a:t>
            </a:r>
          </a:p>
          <a:p>
            <a:pPr algn="ctr"/>
            <a:r>
              <a:rPr lang="en-US" sz="1800">
                <a:latin typeface="Tahoma" charset="0"/>
              </a:rPr>
              <a:t>Notes</a:t>
            </a:r>
          </a:p>
        </p:txBody>
      </p:sp>
      <p:sp>
        <p:nvSpPr>
          <p:cNvPr id="49178" name="AutoShape 26"/>
          <p:cNvSpPr>
            <a:spLocks noChangeArrowheads="1"/>
          </p:cNvSpPr>
          <p:nvPr/>
        </p:nvSpPr>
        <p:spPr bwMode="auto">
          <a:xfrm>
            <a:off x="1752600" y="43434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7086600" y="2819400"/>
            <a:ext cx="1676400" cy="60960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F0000"/>
                </a:solidFill>
                <a:latin typeface="Tahoma" charset="0"/>
              </a:rPr>
              <a:t>12 point font</a:t>
            </a:r>
          </a:p>
          <a:p>
            <a:pPr algn="ctr"/>
            <a:r>
              <a:rPr lang="en-US" sz="1800">
                <a:solidFill>
                  <a:srgbClr val="FF0000"/>
                </a:solidFill>
                <a:latin typeface="Tahoma" charset="0"/>
              </a:rPr>
              <a:t>1 inch margins</a:t>
            </a:r>
          </a:p>
        </p:txBody>
      </p:sp>
      <p:sp>
        <p:nvSpPr>
          <p:cNvPr id="49180" name="AutoShape 28"/>
          <p:cNvSpPr>
            <a:spLocks noChangeArrowheads="1"/>
          </p:cNvSpPr>
          <p:nvPr/>
        </p:nvSpPr>
        <p:spPr bwMode="auto">
          <a:xfrm>
            <a:off x="1752600" y="51816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 autoUpdateAnimBg="0"/>
      <p:bldP spid="49158" grpId="0" animBg="1" autoUpdateAnimBg="0"/>
      <p:bldP spid="49159" grpId="0" animBg="1"/>
      <p:bldP spid="49160" grpId="0" animBg="1"/>
      <p:bldP spid="49161" grpId="0" animBg="1"/>
      <p:bldP spid="49170" grpId="0" animBg="1" autoUpdateAnimBg="0"/>
      <p:bldP spid="49171" grpId="0" animBg="1"/>
      <p:bldP spid="49173" grpId="0" animBg="1"/>
      <p:bldP spid="49174" grpId="0" animBg="1"/>
      <p:bldP spid="49175" grpId="0" animBg="1"/>
      <p:bldP spid="49178" grpId="0" animBg="1"/>
      <p:bldP spid="49179" grpId="0" animBg="1"/>
      <p:bldP spid="4918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1673</TotalTime>
  <Words>482</Words>
  <Application>Microsoft Macintosh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Parenthetical documentation</vt:lpstr>
      <vt:lpstr>rules</vt:lpstr>
      <vt:lpstr>Examples:</vt:lpstr>
      <vt:lpstr>Parenthetical documentation</vt:lpstr>
      <vt:lpstr>Slide 5</vt:lpstr>
      <vt:lpstr>Slide 6</vt:lpstr>
      <vt:lpstr>Type/MLA Format</vt:lpstr>
      <vt:lpstr>Slide 8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Paper</dc:title>
  <dc:creator>Howard County Administrator</dc:creator>
  <cp:lastModifiedBy>Howard County Administrator</cp:lastModifiedBy>
  <cp:revision>6</cp:revision>
  <cp:lastPrinted>2013-05-20T12:13:20Z</cp:lastPrinted>
  <dcterms:created xsi:type="dcterms:W3CDTF">2014-06-09T11:16:11Z</dcterms:created>
  <dcterms:modified xsi:type="dcterms:W3CDTF">2014-06-09T11:46:56Z</dcterms:modified>
</cp:coreProperties>
</file>